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65" r:id="rId4"/>
    <p:sldId id="270" r:id="rId5"/>
    <p:sldId id="271" r:id="rId6"/>
    <p:sldId id="257" r:id="rId7"/>
    <p:sldId id="258" r:id="rId8"/>
    <p:sldId id="261" r:id="rId9"/>
    <p:sldId id="273" r:id="rId10"/>
    <p:sldId id="274" r:id="rId11"/>
    <p:sldId id="275" r:id="rId12"/>
    <p:sldId id="276" r:id="rId13"/>
    <p:sldId id="280" r:id="rId14"/>
    <p:sldId id="277" r:id="rId15"/>
    <p:sldId id="260" r:id="rId16"/>
    <p:sldId id="259" r:id="rId17"/>
    <p:sldId id="262" r:id="rId18"/>
    <p:sldId id="263" r:id="rId19"/>
    <p:sldId id="264" r:id="rId20"/>
    <p:sldId id="281" r:id="rId21"/>
    <p:sldId id="269" r:id="rId22"/>
    <p:sldId id="272" r:id="rId23"/>
    <p:sldId id="283" r:id="rId24"/>
    <p:sldId id="287" r:id="rId25"/>
    <p:sldId id="286" r:id="rId2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FF66"/>
    <a:srgbClr val="000099"/>
    <a:srgbClr val="0000CC"/>
    <a:srgbClr val="CC3300"/>
    <a:srgbClr val="FF3300"/>
    <a:srgbClr val="FDF814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6" autoAdjust="0"/>
    <p:restoredTop sz="94660"/>
  </p:normalViewPr>
  <p:slideViewPr>
    <p:cSldViewPr>
      <p:cViewPr varScale="1">
        <p:scale>
          <a:sx n="69" d="100"/>
          <a:sy n="69" d="100"/>
        </p:scale>
        <p:origin x="-6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34DE89-DE68-48EB-BF6C-A0F95E318B88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477261-F609-42FE-9BAC-01701F317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EE43D8-0AF9-4C2B-B459-BBC7FBA39A56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8CD577-6324-4CC9-8D70-E42BE26579C5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A38C83-BF0E-40E2-A638-8BE44F93EBA8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48BF3-1255-479D-817A-0E476A747784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7429-7B57-4240-A45F-D8886AE4DC7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119F-10A6-4A31-A6A6-D5BA113A79C9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FF144-5A77-408D-8B9E-213039F0F57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D0E3-74E0-4B26-81FC-E4691505F4B6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2ACB-2093-4185-86CB-214ED2D32E6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31CD-8D4B-4DE4-915F-064107E7A65B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CA32-D67B-4E8C-A49E-508D86F1412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D17C-1157-4DA7-A4E3-B970F505E9B4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84F7-4138-4E0D-973F-1556CE648E2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74EB-F6B2-4D6C-85D4-0DC4D2D6FD5C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7D4DA-8083-4AD1-BFDF-C2F9EB44846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87553-30BA-40E1-8EBD-75FA5854CB9D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EC009-25C9-4E02-8778-69B7013C383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38418-2AFA-471A-9D41-D9404B435863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1C32-ACFF-4255-A2E9-300619E4B9B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11108-1689-46E0-A9E0-4DFFEA52F590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0A9E-89F7-45FB-A13E-41355A75BA8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1023-85A3-47B8-8393-AB5B8199BA6B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7C59-F3C6-4E74-8740-B66BDCCFD0D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A07D4-0884-4C5B-96A7-4FE8DEFFC7FD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DD9EB-9C6D-4890-AB25-EC93BA29D3A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06FF73-5EE1-4D3B-905D-6011E556CD3C}" type="datetimeFigureOut">
              <a:rPr lang="fr-FR"/>
              <a:pPr>
                <a:defRPr/>
              </a:pPr>
              <a:t>08/04/2014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9CB5D7-F0DC-4164-B6FB-42D75EB4514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&#1087;&#1088;&#1077;&#1079;&#1077;&#1085;&#1090;&#1072;&#1094;&#1080;&#1103;%20&#1087;&#1088;&#1072;&#1074;&#1072;\mir.pravo.by.avi" TargetMode="Externa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4;&#1090;&#1082;&#1088;&#1099;&#1090;&#1099;&#1081;%20&#1082;&#1083;&#1072;&#1089;&#1089;&#1085;&#1099;&#1081;%20&#1095;&#1072;&#1089;\26668-detskaya-pesnya-bolshoj-horovod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1331913" y="476250"/>
            <a:ext cx="7235825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"Детству необходимо оказывать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наибольшее уважение"</a:t>
            </a:r>
          </a:p>
        </p:txBody>
      </p:sp>
      <p:sp>
        <p:nvSpPr>
          <p:cNvPr id="2051" name="Rectangle 5"/>
          <p:cNvSpPr>
            <a:spLocks/>
          </p:cNvSpPr>
          <p:nvPr/>
        </p:nvSpPr>
        <p:spPr bwMode="auto">
          <a:xfrm>
            <a:off x="5003800" y="2276475"/>
            <a:ext cx="3816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3200">
                <a:solidFill>
                  <a:srgbClr val="800000"/>
                </a:solidFill>
                <a:latin typeface="Monotype Corsiva" pitchFamily="66" charset="0"/>
              </a:rPr>
              <a:t>Ювенал, римский поэт</a:t>
            </a:r>
          </a:p>
        </p:txBody>
      </p:sp>
      <p:pic>
        <p:nvPicPr>
          <p:cNvPr id="2052" name="Picture 6" descr="67084677_1244612285_1211495038_7284a1c3ea7df44c0854870b711fb552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924175"/>
            <a:ext cx="5111750" cy="33972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773238"/>
            <a:ext cx="6137275" cy="4525962"/>
          </a:xfrm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987675" y="476250"/>
            <a:ext cx="5705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003399"/>
                </a:solidFill>
                <a:latin typeface="Arial Black" pitchFamily="34" charset="0"/>
              </a:rPr>
              <a:t>Дети имеют право на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отдых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2205038"/>
            <a:ext cx="6049962" cy="4197350"/>
          </a:xfrm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140200" y="908050"/>
            <a:ext cx="2974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003399"/>
                </a:solidFill>
                <a:latin typeface="Arial Black" pitchFamily="34" charset="0"/>
              </a:rPr>
              <a:t>Право на</a:t>
            </a:r>
            <a:r>
              <a:rPr lang="ru-RU" sz="4000">
                <a:latin typeface="Arial Black" pitchFamily="34" charset="0"/>
              </a:rPr>
              <a:t> </a:t>
            </a:r>
          </a:p>
          <a:p>
            <a:pPr algn="ctr"/>
            <a:r>
              <a:rPr lang="ru-RU" sz="4000">
                <a:solidFill>
                  <a:srgbClr val="FF3300"/>
                </a:solidFill>
                <a:latin typeface="Arial Black" pitchFamily="34" charset="0"/>
              </a:rPr>
              <a:t>защиту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3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 l="-902" t="18835"/>
          <a:stretch>
            <a:fillRect/>
          </a:stretch>
        </p:blipFill>
        <p:spPr>
          <a:xfrm>
            <a:off x="2484438" y="1773238"/>
            <a:ext cx="6173787" cy="4525962"/>
          </a:xfrm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484438" y="404813"/>
            <a:ext cx="620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003399"/>
                </a:solidFill>
                <a:latin typeface="Arial Black" pitchFamily="34" charset="0"/>
              </a:rPr>
              <a:t>Право объединяться</a:t>
            </a:r>
            <a:r>
              <a:rPr lang="ru-RU" sz="3600">
                <a:latin typeface="Arial Black" pitchFamily="34" charset="0"/>
              </a:rPr>
              <a:t> 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в детские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3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 l="-2884" t="14430"/>
          <a:stretch>
            <a:fillRect/>
          </a:stretch>
        </p:blipFill>
        <p:spPr>
          <a:xfrm>
            <a:off x="2555875" y="1916113"/>
            <a:ext cx="6173788" cy="4525962"/>
          </a:xfrm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92275" y="333375"/>
            <a:ext cx="72628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003399"/>
                </a:solidFill>
                <a:latin typeface="Arial Black" pitchFamily="34" charset="0"/>
              </a:rPr>
              <a:t>Дети имеют право на 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развитие,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 достойный уровень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30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 t="18748"/>
          <a:stretch>
            <a:fillRect/>
          </a:stretch>
        </p:blipFill>
        <p:spPr>
          <a:xfrm>
            <a:off x="2555875" y="1989138"/>
            <a:ext cx="6173788" cy="4525962"/>
          </a:xfrm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771775" y="476250"/>
            <a:ext cx="5618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Все дети 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имеют равные права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4906963" cy="796925"/>
          </a:xfrm>
        </p:spPr>
        <p:txBody>
          <a:bodyPr/>
          <a:lstStyle/>
          <a:p>
            <a:pPr algn="l" eaLnBrk="1" hangingPunct="1"/>
            <a:r>
              <a:rPr lang="ru-RU" sz="1800" smtClean="0">
                <a:solidFill>
                  <a:srgbClr val="800000"/>
                </a:solidFill>
              </a:rPr>
              <a:t>Алексей Толстой</a:t>
            </a:r>
            <a:br>
              <a:rPr lang="ru-RU" sz="1800" smtClean="0">
                <a:solidFill>
                  <a:srgbClr val="800000"/>
                </a:solidFill>
              </a:rPr>
            </a:br>
            <a:r>
              <a:rPr lang="ru-RU" sz="1800" smtClean="0">
                <a:solidFill>
                  <a:srgbClr val="800000"/>
                </a:solidFill>
              </a:rPr>
              <a:t> «Золотой ключик, или Приключения Буратино»</a:t>
            </a:r>
            <a:endParaRPr lang="fr-CA" sz="1800" smtClean="0">
              <a:solidFill>
                <a:srgbClr val="800000"/>
              </a:solidFill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628775"/>
            <a:ext cx="6553200" cy="475456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7415" name="AutoShape 7"/>
          <p:cNvSpPr>
            <a:spLocks noChangeArrowheads="1"/>
          </p:cNvSpPr>
          <p:nvPr/>
        </p:nvSpPr>
        <p:spPr bwMode="auto">
          <a:xfrm rot="-905121">
            <a:off x="4572000" y="908050"/>
            <a:ext cx="2449513" cy="1624013"/>
          </a:xfrm>
          <a:prstGeom prst="wedgeEllipseCallout">
            <a:avLst>
              <a:gd name="adj1" fmla="val -61431"/>
              <a:gd name="adj2" fmla="val 5344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003800" y="1052513"/>
            <a:ext cx="21605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Вы не имеете права </a:t>
            </a:r>
          </a:p>
          <a:p>
            <a:r>
              <a:rPr lang="ru-RU" b="1"/>
              <a:t>лишать меня</a:t>
            </a:r>
          </a:p>
          <a:p>
            <a:r>
              <a:rPr lang="ru-RU" b="1"/>
              <a:t> имущества!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3059113" y="836613"/>
            <a:ext cx="6329362" cy="1143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A50021"/>
                </a:solidFill>
              </a:rPr>
              <a:t>Русская народная сказка «Колобок»</a:t>
            </a:r>
            <a:endParaRPr lang="fr-CA" sz="2400" smtClean="0">
              <a:solidFill>
                <a:srgbClr val="A50021"/>
              </a:solidFill>
            </a:endParaRP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2357438" y="1600200"/>
            <a:ext cx="63293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>
                <a:solidFill>
                  <a:srgbClr val="BC541A"/>
                </a:solidFill>
              </a:rPr>
              <a:t>Текст</a:t>
            </a:r>
            <a:endParaRPr lang="fr-CA" smtClean="0">
              <a:solidFill>
                <a:srgbClr val="BC541A"/>
              </a:solidFill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196975"/>
            <a:ext cx="5761037" cy="4976813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203575" y="2276475"/>
            <a:ext cx="2160588" cy="2016125"/>
          </a:xfrm>
          <a:prstGeom prst="wedgeEllipseCallout">
            <a:avLst>
              <a:gd name="adj1" fmla="val -45005"/>
              <a:gd name="adj2" fmla="val 68583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471863" y="2584450"/>
            <a:ext cx="19637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Ты не имеешь права</a:t>
            </a:r>
          </a:p>
          <a:p>
            <a:r>
              <a:rPr lang="ru-RU" b="1"/>
              <a:t>лишать меня </a:t>
            </a:r>
          </a:p>
          <a:p>
            <a:r>
              <a:rPr lang="ru-RU" b="1"/>
              <a:t>жизни!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 idx="4294967295"/>
          </p:nvPr>
        </p:nvSpPr>
        <p:spPr>
          <a:xfrm>
            <a:off x="2484438" y="0"/>
            <a:ext cx="6329362" cy="114300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A50021"/>
                </a:solidFill>
              </a:rPr>
              <a:t>Русская народная сказка </a:t>
            </a:r>
            <a:br>
              <a:rPr lang="ru-RU" sz="2000" smtClean="0">
                <a:solidFill>
                  <a:srgbClr val="A50021"/>
                </a:solidFill>
              </a:rPr>
            </a:br>
            <a:r>
              <a:rPr lang="ru-RU" sz="2000" smtClean="0">
                <a:solidFill>
                  <a:srgbClr val="A50021"/>
                </a:solidFill>
              </a:rPr>
              <a:t>«Волк и семеро козлят»</a:t>
            </a:r>
            <a:endParaRPr lang="fr-CA" sz="2000" smtClean="0">
              <a:solidFill>
                <a:srgbClr val="A50021"/>
              </a:solidFill>
            </a:endParaRP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 rot="-4636789">
            <a:off x="1044575" y="908051"/>
            <a:ext cx="2160587" cy="2449512"/>
          </a:xfrm>
          <a:prstGeom prst="wedgeEllipseCallout">
            <a:avLst>
              <a:gd name="adj1" fmla="val -23819"/>
              <a:gd name="adj2" fmla="val 63222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052513"/>
            <a:ext cx="4605338" cy="518477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58888" y="1341438"/>
            <a:ext cx="18208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Ты не имеешь права </a:t>
            </a:r>
          </a:p>
          <a:p>
            <a:r>
              <a:rPr lang="ru-RU" b="1"/>
              <a:t>вторгаться </a:t>
            </a:r>
          </a:p>
          <a:p>
            <a:r>
              <a:rPr lang="ru-RU" b="1"/>
              <a:t>в наше жилище!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 idx="4294967295"/>
          </p:nvPr>
        </p:nvSpPr>
        <p:spPr>
          <a:xfrm>
            <a:off x="2484438" y="0"/>
            <a:ext cx="6329362" cy="114300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A50021"/>
                </a:solidFill>
              </a:rPr>
              <a:t>Русская народная сказка </a:t>
            </a:r>
            <a:br>
              <a:rPr lang="ru-RU" sz="2000" smtClean="0">
                <a:solidFill>
                  <a:srgbClr val="A50021"/>
                </a:solidFill>
              </a:rPr>
            </a:br>
            <a:r>
              <a:rPr lang="ru-RU" sz="2000" smtClean="0">
                <a:solidFill>
                  <a:srgbClr val="A50021"/>
                </a:solidFill>
              </a:rPr>
              <a:t>«Машенька и Медведь»</a:t>
            </a:r>
            <a:endParaRPr lang="fr-CA" sz="2000" smtClean="0">
              <a:solidFill>
                <a:srgbClr val="A50021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rot="-4636789">
            <a:off x="1260475" y="1412876"/>
            <a:ext cx="2160587" cy="2449512"/>
          </a:xfrm>
          <a:prstGeom prst="wedgeEllipseCallout">
            <a:avLst>
              <a:gd name="adj1" fmla="val -23819"/>
              <a:gd name="adj2" fmla="val 63222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981075"/>
            <a:ext cx="4105275" cy="5614988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619250" y="1989138"/>
            <a:ext cx="2035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Ты не имеешь права </a:t>
            </a:r>
          </a:p>
          <a:p>
            <a:r>
              <a:rPr lang="ru-RU" b="1"/>
              <a:t>лишать меня свободы!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00000"/>
                </a:solidFill>
              </a:rPr>
              <a:t>Алексей Толстой</a:t>
            </a:r>
            <a:br>
              <a:rPr lang="ru-RU" sz="2400" smtClean="0">
                <a:solidFill>
                  <a:srgbClr val="800000"/>
                </a:solidFill>
              </a:rPr>
            </a:br>
            <a:r>
              <a:rPr lang="ru-RU" sz="2400" smtClean="0">
                <a:solidFill>
                  <a:srgbClr val="800000"/>
                </a:solidFill>
              </a:rPr>
              <a:t> «Золотой ключик, или Приключения Буратино»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557338"/>
            <a:ext cx="5895975" cy="4697412"/>
          </a:xfrm>
          <a:ln w="28575">
            <a:solidFill>
              <a:srgbClr val="800000"/>
            </a:solidFill>
          </a:ln>
        </p:spPr>
      </p:pic>
      <p:sp>
        <p:nvSpPr>
          <p:cNvPr id="23558" name="AutoShape 6"/>
          <p:cNvSpPr>
            <a:spLocks noChangeArrowheads="1"/>
          </p:cNvSpPr>
          <p:nvPr/>
        </p:nvSpPr>
        <p:spPr bwMode="auto">
          <a:xfrm rot="-5576356">
            <a:off x="395288" y="3074987"/>
            <a:ext cx="2305050" cy="2447925"/>
          </a:xfrm>
          <a:prstGeom prst="wedgeEllipseCallout">
            <a:avLst>
              <a:gd name="adj1" fmla="val -39245"/>
              <a:gd name="adj2" fmla="val 78806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9750" y="3573463"/>
            <a:ext cx="23034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Вы не имеете права </a:t>
            </a:r>
          </a:p>
          <a:p>
            <a:r>
              <a:rPr lang="ru-RU" b="1"/>
              <a:t>нас эксплуатировать!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1258888" y="1268413"/>
            <a:ext cx="730885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3000">
                      <a:srgbClr val="000082"/>
                    </a:gs>
                    <a:gs pos="28000">
                      <a:srgbClr val="0047FF"/>
                    </a:gs>
                    <a:gs pos="42000">
                      <a:srgbClr val="000082"/>
                    </a:gs>
                    <a:gs pos="57001">
                      <a:srgbClr val="0047FF"/>
                    </a:gs>
                    <a:gs pos="72000">
                      <a:srgbClr val="000082"/>
                    </a:gs>
                    <a:gs pos="87000">
                      <a:srgbClr val="0047FF"/>
                    </a:gs>
                    <a:gs pos="100000">
                      <a:srgbClr val="000082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Мы и наши права</a:t>
            </a:r>
          </a:p>
        </p:txBody>
      </p:sp>
      <p:pic>
        <p:nvPicPr>
          <p:cNvPr id="3075" name="Picture 7" descr="d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213100"/>
            <a:ext cx="2943225" cy="3105150"/>
          </a:xfrm>
          <a:prstGeom prst="rect">
            <a:avLst/>
          </a:prstGeom>
          <a:gradFill rotWithShape="1">
            <a:gsLst>
              <a:gs pos="0">
                <a:srgbClr val="FDF814"/>
              </a:gs>
              <a:gs pos="50000">
                <a:srgbClr val="757309"/>
              </a:gs>
              <a:gs pos="100000">
                <a:srgbClr val="FDF814"/>
              </a:gs>
            </a:gsLst>
            <a:lin ang="5400000" scaled="1"/>
          </a:gradFill>
          <a:ln w="38100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4"/>
          <p:cNvSpPr>
            <a:spLocks noChangeArrowheads="1" noChangeShapeType="1" noTextEdit="1"/>
          </p:cNvSpPr>
          <p:nvPr/>
        </p:nvSpPr>
        <p:spPr bwMode="auto">
          <a:xfrm>
            <a:off x="1042988" y="333375"/>
            <a:ext cx="7272337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Обязанности учеников</a:t>
            </a:r>
          </a:p>
        </p:txBody>
      </p:sp>
      <p:pic>
        <p:nvPicPr>
          <p:cNvPr id="21507" name="Picture 3" descr="F:\Рисунки\schoo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565400"/>
            <a:ext cx="3816350" cy="2952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Вертикальный свиток 5"/>
          <p:cNvSpPr>
            <a:spLocks noChangeArrowheads="1"/>
          </p:cNvSpPr>
          <p:nvPr/>
        </p:nvSpPr>
        <p:spPr bwMode="auto">
          <a:xfrm>
            <a:off x="4143375" y="1989138"/>
            <a:ext cx="5000625" cy="4608512"/>
          </a:xfrm>
          <a:prstGeom prst="verticalScroll">
            <a:avLst>
              <a:gd name="adj" fmla="val 12500"/>
            </a:avLst>
          </a:prstGeom>
          <a:solidFill>
            <a:srgbClr val="FF9900"/>
          </a:solidFill>
          <a:ln w="25400" algn="ctr">
            <a:solidFill>
              <a:srgbClr val="0000CC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4859338" y="2908300"/>
            <a:ext cx="3700462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соблюдение Устава школы;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добросовестное обучение;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бережное отношение к имуществу школы;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соблюдение правил поведения учеников;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89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6"/>
          <p:cNvSpPr>
            <a:spLocks noChangeArrowheads="1" noChangeShapeType="1" noTextEdit="1"/>
          </p:cNvSpPr>
          <p:nvPr/>
        </p:nvSpPr>
        <p:spPr bwMode="auto">
          <a:xfrm rot="-735710">
            <a:off x="179388" y="620713"/>
            <a:ext cx="2882900" cy="12620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9181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25000">
                      <a:srgbClr val="0087E6"/>
                    </a:gs>
                    <a:gs pos="75000">
                      <a:srgbClr val="21D6E0"/>
                    </a:gs>
                    <a:gs pos="100000">
                      <a:srgbClr val="03D4A8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Фотоальбом</a:t>
            </a:r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2484438" y="1341438"/>
            <a:ext cx="6283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800000"/>
                </a:solidFill>
                <a:latin typeface="Monotype Corsiva" pitchFamily="66" charset="0"/>
              </a:rPr>
              <a:t>В нашей школе соблюдается право на…</a:t>
            </a:r>
          </a:p>
        </p:txBody>
      </p:sp>
      <p:pic>
        <p:nvPicPr>
          <p:cNvPr id="26632" name="Picture 8" descr="DSC02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01243">
            <a:off x="323850" y="2349500"/>
            <a:ext cx="4032250" cy="3027363"/>
          </a:xfrm>
          <a:prstGeom prst="rect">
            <a:avLst/>
          </a:prstGeom>
          <a:noFill/>
          <a:ln w="5715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3" name="Picture 9" descr="DSC023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8074">
            <a:off x="4800600" y="2276475"/>
            <a:ext cx="4092575" cy="3070225"/>
          </a:xfrm>
          <a:prstGeom prst="rect">
            <a:avLst/>
          </a:prstGeom>
          <a:noFill/>
          <a:ln w="5715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4" name="Picture 10" descr="IMG_00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141663"/>
            <a:ext cx="4286250" cy="3214687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5" name="Picture 11" descr="DSC057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133600"/>
            <a:ext cx="4211638" cy="3203575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6" name="Picture 12" descr="DSC027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7567">
            <a:off x="4859338" y="2349500"/>
            <a:ext cx="4032250" cy="3024188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8" name="Picture 14" descr="DSC036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489975">
            <a:off x="388938" y="2357438"/>
            <a:ext cx="4105275" cy="3079750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39" name="Picture 15" descr="DSC0558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2565400"/>
            <a:ext cx="3960812" cy="2970213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40" name="Picture 16" descr="DSC056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363" y="3644900"/>
            <a:ext cx="3902075" cy="2925763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41" name="Picture 17" descr="DSC059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3573463"/>
            <a:ext cx="4127500" cy="309562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6642" name="Picture 18" descr="DSC059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205038"/>
            <a:ext cx="4321175" cy="324167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6643" name="Picture 19" descr="DSC0594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805477">
            <a:off x="468313" y="3068638"/>
            <a:ext cx="3841750" cy="2882900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44" name="Picture 20" descr="DSC059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7121">
            <a:off x="4932363" y="2997200"/>
            <a:ext cx="3817937" cy="2862263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45" name="Picture 21" descr="DSC0594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9750" y="2852738"/>
            <a:ext cx="3673475" cy="2754312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  <p:pic>
        <p:nvPicPr>
          <p:cNvPr id="26646" name="Picture 22" descr="DSC0594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16463" y="3429000"/>
            <a:ext cx="3829050" cy="2873375"/>
          </a:xfrm>
          <a:prstGeom prst="rect">
            <a:avLst/>
          </a:prstGeom>
          <a:noFill/>
          <a:ln w="38100">
            <a:solidFill>
              <a:srgbClr val="FDF81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6"/>
          <p:cNvGrpSpPr>
            <a:grpSpLocks/>
          </p:cNvGrpSpPr>
          <p:nvPr/>
        </p:nvGrpSpPr>
        <p:grpSpPr bwMode="auto">
          <a:xfrm>
            <a:off x="539750" y="2060575"/>
            <a:ext cx="1220788" cy="1454150"/>
            <a:chOff x="665" y="0"/>
            <a:chExt cx="769" cy="916"/>
          </a:xfrm>
        </p:grpSpPr>
        <p:sp>
          <p:nvSpPr>
            <p:cNvPr id="22539" name="Documents"/>
            <p:cNvSpPr>
              <a:spLocks noEditPoints="1" noChangeArrowheads="1"/>
            </p:cNvSpPr>
            <p:nvPr/>
          </p:nvSpPr>
          <p:spPr bwMode="auto">
            <a:xfrm rot="-2480753">
              <a:off x="665" y="153"/>
              <a:ext cx="616" cy="763"/>
            </a:xfrm>
            <a:custGeom>
              <a:avLst/>
              <a:gdLst>
                <a:gd name="T0" fmla="*/ 0 w 21600"/>
                <a:gd name="T1" fmla="*/ 3 h 21600"/>
                <a:gd name="T2" fmla="*/ 3 w 21600"/>
                <a:gd name="T3" fmla="*/ 0 h 21600"/>
                <a:gd name="T4" fmla="*/ 18 w 21600"/>
                <a:gd name="T5" fmla="*/ 23 h 21600"/>
                <a:gd name="T6" fmla="*/ 16 w 21600"/>
                <a:gd name="T7" fmla="*/ 25 h 21600"/>
                <a:gd name="T8" fmla="*/ 15 w 21600"/>
                <a:gd name="T9" fmla="*/ 27 h 21600"/>
                <a:gd name="T10" fmla="*/ 16 w 21600"/>
                <a:gd name="T11" fmla="*/ 2 h 21600"/>
                <a:gd name="T12" fmla="*/ 15 w 21600"/>
                <a:gd name="T13" fmla="*/ 3 h 21600"/>
                <a:gd name="T14" fmla="*/ 1 w 21600"/>
                <a:gd name="T15" fmla="*/ 2 h 21600"/>
                <a:gd name="T16" fmla="*/ 18 w 21600"/>
                <a:gd name="T17" fmla="*/ 0 h 21600"/>
                <a:gd name="T18" fmla="*/ 9 w 21600"/>
                <a:gd name="T19" fmla="*/ 0 h 21600"/>
                <a:gd name="T20" fmla="*/ 0 w 21600"/>
                <a:gd name="T21" fmla="*/ 13 h 21600"/>
                <a:gd name="T22" fmla="*/ 18 w 21600"/>
                <a:gd name="T23" fmla="*/ 13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1648 w 21600"/>
                <a:gd name="T37" fmla="*/ 4161 h 21600"/>
                <a:gd name="T38" fmla="*/ 16516 w 21600"/>
                <a:gd name="T39" fmla="*/ 17325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2254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662408">
              <a:off x="1247" y="0"/>
              <a:ext cx="187" cy="90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</p:grpSp>
      <p:grpSp>
        <p:nvGrpSpPr>
          <p:cNvPr id="22531" name="Group 15"/>
          <p:cNvGrpSpPr>
            <a:grpSpLocks/>
          </p:cNvGrpSpPr>
          <p:nvPr/>
        </p:nvGrpSpPr>
        <p:grpSpPr bwMode="auto">
          <a:xfrm>
            <a:off x="7380288" y="1628775"/>
            <a:ext cx="6478587" cy="1871663"/>
            <a:chOff x="1701" y="935"/>
            <a:chExt cx="4059" cy="1104"/>
          </a:xfrm>
        </p:grpSpPr>
        <p:pic>
          <p:nvPicPr>
            <p:cNvPr id="22537" name="Picture 8" descr="RAD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1" y="935"/>
              <a:ext cx="65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 Box 13"/>
            <p:cNvSpPr txBox="1">
              <a:spLocks noChangeArrowheads="1"/>
            </p:cNvSpPr>
            <p:nvPr/>
          </p:nvSpPr>
          <p:spPr bwMode="auto">
            <a:xfrm>
              <a:off x="2424" y="1207"/>
              <a:ext cx="333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Char char="v"/>
              </a:pPr>
              <a:endParaRPr lang="ru-RU" sz="2400" b="1">
                <a:latin typeface="Comic Sans MS" pitchFamily="66" charset="0"/>
              </a:endParaRPr>
            </a:p>
          </p:txBody>
        </p:sp>
      </p:grp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3132138" y="1700213"/>
            <a:ext cx="3600450" cy="1079500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Родители</a:t>
            </a:r>
          </a:p>
          <a:p>
            <a:pPr algn="ctr"/>
            <a:r>
              <a:rPr lang="ru-RU" b="1"/>
              <a:t>(</a:t>
            </a:r>
            <a:r>
              <a:rPr lang="ru-RU" b="1" i="1"/>
              <a:t>родственники</a:t>
            </a:r>
            <a:r>
              <a:rPr lang="ru-RU" b="1"/>
              <a:t>)</a:t>
            </a:r>
          </a:p>
          <a:p>
            <a:pPr algn="ctr"/>
            <a:endParaRPr lang="ru-RU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555875" y="2852738"/>
            <a:ext cx="4679950" cy="143986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Школа</a:t>
            </a:r>
          </a:p>
          <a:p>
            <a:pPr algn="ctr"/>
            <a:r>
              <a:rPr lang="ru-RU" b="1"/>
              <a:t>(</a:t>
            </a:r>
            <a:r>
              <a:rPr lang="ru-RU" b="1" i="1"/>
              <a:t>классный руководитель, </a:t>
            </a:r>
          </a:p>
          <a:p>
            <a:pPr algn="ctr"/>
            <a:r>
              <a:rPr lang="ru-RU" b="1" i="1"/>
              <a:t>социальный педагог, психолог)</a:t>
            </a:r>
          </a:p>
          <a:p>
            <a:pPr algn="ctr"/>
            <a:endParaRPr lang="ru-RU" b="1">
              <a:solidFill>
                <a:srgbClr val="FF3300"/>
              </a:solidFill>
            </a:endParaRPr>
          </a:p>
          <a:p>
            <a:pPr algn="ctr"/>
            <a:endParaRPr lang="ru-RU"/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1908175" y="4437063"/>
            <a:ext cx="6048375" cy="1152525"/>
          </a:xfrm>
          <a:prstGeom prst="rect">
            <a:avLst/>
          </a:prstGeom>
          <a:gradFill rotWithShape="1">
            <a:gsLst>
              <a:gs pos="0">
                <a:srgbClr val="156B13"/>
              </a:gs>
              <a:gs pos="25000">
                <a:srgbClr val="9CB86E"/>
              </a:gs>
              <a:gs pos="50000">
                <a:srgbClr val="DDEBCF"/>
              </a:gs>
              <a:gs pos="75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Милиция</a:t>
            </a:r>
          </a:p>
          <a:p>
            <a:pPr algn="ctr"/>
            <a:r>
              <a:rPr lang="ru-RU" b="1"/>
              <a:t>(</a:t>
            </a:r>
            <a:r>
              <a:rPr lang="ru-RU" b="1" i="1"/>
              <a:t>инспектор по делам несовершеннолетних</a:t>
            </a:r>
            <a:r>
              <a:rPr lang="ru-RU" b="1"/>
              <a:t>)</a:t>
            </a:r>
          </a:p>
          <a:p>
            <a:pPr algn="ctr"/>
            <a:endParaRPr lang="ru-RU" b="1"/>
          </a:p>
          <a:p>
            <a:pPr algn="ctr"/>
            <a:endParaRPr lang="ru-RU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908175" y="5661025"/>
            <a:ext cx="6048375" cy="1008063"/>
          </a:xfrm>
          <a:prstGeom prst="rect">
            <a:avLst/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Национальная комиссия</a:t>
            </a:r>
          </a:p>
          <a:p>
            <a:pPr algn="ctr"/>
            <a:r>
              <a:rPr lang="ru-RU" b="1"/>
              <a:t>по правам ребёнка</a:t>
            </a:r>
          </a:p>
          <a:p>
            <a:pPr algn="ctr"/>
            <a:endParaRPr lang="ru-RU"/>
          </a:p>
        </p:txBody>
      </p:sp>
      <p:sp>
        <p:nvSpPr>
          <p:cNvPr id="22536" name="WordArt 13"/>
          <p:cNvSpPr>
            <a:spLocks noChangeArrowheads="1" noChangeShapeType="1" noTextEdit="1"/>
          </p:cNvSpPr>
          <p:nvPr/>
        </p:nvSpPr>
        <p:spPr bwMode="auto">
          <a:xfrm>
            <a:off x="1116013" y="260350"/>
            <a:ext cx="70564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Путеводитель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по защите прав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389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r.pravo.b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60350"/>
            <a:ext cx="8064500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7012" y="1772816"/>
            <a:ext cx="838428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меня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самое главное право –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это…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68313" y="333375"/>
            <a:ext cx="81359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latin typeface="Monotype Corsiva" pitchFamily="66" charset="0"/>
              </a:rPr>
              <a:t>Каждый ребёнок имеет право на счастье!</a:t>
            </a:r>
          </a:p>
        </p:txBody>
      </p:sp>
      <p:pic>
        <p:nvPicPr>
          <p:cNvPr id="44041" name="26668-detskaya-pesnya-bolshoj-horovod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0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41"/>
                </p:tgtEl>
              </p:cMediaNode>
            </p:audio>
          </p:childTnLst>
        </p:cTn>
      </p:par>
    </p:tnLst>
    <p:bldLst>
      <p:bldP spid="440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4"/>
          <p:cNvSpPr>
            <a:spLocks noChangeArrowheads="1" noChangeShapeType="1" noTextEdit="1"/>
          </p:cNvSpPr>
          <p:nvPr/>
        </p:nvSpPr>
        <p:spPr bwMode="auto">
          <a:xfrm>
            <a:off x="2268538" y="620713"/>
            <a:ext cx="6491287" cy="3344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Для чего детям </a:t>
            </a:r>
          </a:p>
          <a:p>
            <a:pPr algn="ctr"/>
            <a:r>
              <a:rPr lang="ru-RU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нужно знать</a:t>
            </a:r>
          </a:p>
          <a:p>
            <a:pPr algn="ctr"/>
            <a:r>
              <a:rPr lang="ru-RU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свои права?</a:t>
            </a:r>
          </a:p>
        </p:txBody>
      </p:sp>
      <p:pic>
        <p:nvPicPr>
          <p:cNvPr id="4099" name="Picture 5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221163"/>
            <a:ext cx="244951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Рисунки\v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300" y="214313"/>
            <a:ext cx="6402388" cy="6457950"/>
          </a:xfrm>
          <a:prstGeom prst="rect">
            <a:avLst/>
          </a:prstGeom>
          <a:noFill/>
          <a:ln w="57150" cmpd="thickThin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317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260350"/>
            <a:ext cx="2016125" cy="3024188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494088"/>
            <a:ext cx="2644775" cy="336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79388" y="260350"/>
            <a:ext cx="1347787" cy="142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365625"/>
            <a:ext cx="1295400" cy="1096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68313" y="836613"/>
            <a:ext cx="5616575" cy="136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b"/>
          <a:lstStyle/>
          <a:p>
            <a:pPr algn="ctr">
              <a:buClr>
                <a:srgbClr val="FF0066"/>
              </a:buClr>
              <a:buSzPct val="45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/>
            </a:r>
            <a:b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/>
            </a:r>
            <a:b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ru-RU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20 ноября 1989 года </a:t>
            </a:r>
            <a:br>
              <a:rPr lang="ru-RU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ru-RU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принят закон </a:t>
            </a:r>
            <a:br>
              <a:rPr lang="ru-RU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ru-RU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для всех детей</a:t>
            </a:r>
            <a:br>
              <a:rPr lang="ru-RU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ru-RU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«Конвенция о правах ребенка»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611188" y="2565400"/>
            <a:ext cx="4572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3300"/>
                </a:solidFill>
                <a:latin typeface="Franklin Gothic Medium" pitchFamily="34" charset="0"/>
              </a:rPr>
              <a:t>19 ноября 1993 года </a:t>
            </a:r>
          </a:p>
          <a:p>
            <a:pPr algn="ctr"/>
            <a:r>
              <a:rPr lang="ru-RU" sz="2800">
                <a:solidFill>
                  <a:srgbClr val="000099"/>
                </a:solidFill>
                <a:latin typeface="Franklin Gothic Medium" pitchFamily="34" charset="0"/>
              </a:rPr>
              <a:t>принят Закон Республики Беларусь</a:t>
            </a:r>
          </a:p>
          <a:p>
            <a:pPr algn="ctr"/>
            <a:r>
              <a:rPr lang="ru-RU" sz="2800">
                <a:solidFill>
                  <a:srgbClr val="000099"/>
                </a:solidFill>
                <a:latin typeface="Franklin Gothic Medium" pitchFamily="34" charset="0"/>
              </a:rPr>
              <a:t> «О правах ребёнка»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68313" y="5734050"/>
            <a:ext cx="57388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99"/>
              </a:buClr>
              <a:buSzPct val="45000"/>
              <a:defRPr/>
            </a:pPr>
            <a:r>
              <a:rPr 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</a:t>
            </a:r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Объединенных</a:t>
            </a:r>
            <a:r>
              <a:rPr 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Наций</a:t>
            </a:r>
            <a:br>
              <a:rPr 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 ООН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8679" grpId="0"/>
      <p:bldP spid="286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print">
            <a:lum contrast="8000"/>
          </a:blip>
          <a:srcRect/>
          <a:stretch>
            <a:fillRect/>
          </a:stretch>
        </p:blipFill>
        <p:spPr bwMode="auto">
          <a:xfrm>
            <a:off x="1619250" y="1795463"/>
            <a:ext cx="6423025" cy="5062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11188" y="260350"/>
            <a:ext cx="8212137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ru-RU" sz="6500" i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ВАШИ ПРАВА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33375"/>
            <a:ext cx="979487" cy="97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525" y="1781175"/>
            <a:ext cx="7610475" cy="507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339975" y="333375"/>
            <a:ext cx="6429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003399"/>
                </a:solidFill>
                <a:latin typeface="Arial Black" pitchFamily="34" charset="0"/>
              </a:rPr>
              <a:t>Дети имеют право на</a:t>
            </a:r>
            <a:r>
              <a:rPr lang="ru-RU" sz="3200">
                <a:solidFill>
                  <a:srgbClr val="990000"/>
                </a:solidFill>
                <a:latin typeface="Arial Black" pitchFamily="34" charset="0"/>
              </a:rPr>
              <a:t> </a:t>
            </a:r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жизнь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семью</a:t>
            </a:r>
          </a:p>
          <a:p>
            <a:pPr algn="ctr"/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имя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844675"/>
            <a:ext cx="6173788" cy="4525963"/>
          </a:xfrm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1042988" y="404813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>
                <a:solidFill>
                  <a:srgbClr val="003399"/>
                </a:solidFill>
                <a:latin typeface="Arial Black" pitchFamily="34" charset="0"/>
              </a:rPr>
              <a:t>Дети имеют право на</a:t>
            </a:r>
            <a:br>
              <a:rPr lang="ru-RU" sz="4000">
                <a:solidFill>
                  <a:srgbClr val="003399"/>
                </a:solidFill>
                <a:latin typeface="Arial Black" pitchFamily="34" charset="0"/>
              </a:rPr>
            </a:br>
            <a:r>
              <a:rPr lang="ru-RU" sz="4000">
                <a:solidFill>
                  <a:srgbClr val="FF3300"/>
                </a:solidFill>
                <a:latin typeface="Arial Black" pitchFamily="34" charset="0"/>
              </a:rPr>
              <a:t>медицинскую помощь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700213"/>
            <a:ext cx="6172200" cy="4525962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843213" y="620713"/>
            <a:ext cx="5705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003399"/>
                </a:solidFill>
                <a:latin typeface="Arial Black" pitchFamily="34" charset="0"/>
              </a:rPr>
              <a:t>Дети имеют право на</a:t>
            </a:r>
          </a:p>
          <a:p>
            <a:pPr algn="ctr"/>
            <a:r>
              <a:rPr lang="ru-RU" sz="3600">
                <a:latin typeface="Arial Black" pitchFamily="34" charset="0"/>
              </a:rPr>
              <a:t> </a:t>
            </a:r>
            <a:r>
              <a:rPr lang="ru-RU" sz="3600">
                <a:solidFill>
                  <a:srgbClr val="FF3300"/>
                </a:solidFill>
                <a:latin typeface="Arial Black" pitchFamily="34" charset="0"/>
              </a:rPr>
              <a:t>образование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theme/theme1.xml><?xml version="1.0" encoding="utf-8"?>
<a:theme xmlns:a="http://schemas.openxmlformats.org/drawingml/2006/main" name="14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140</Template>
  <TotalTime>453</TotalTime>
  <Words>223</Words>
  <Application>Microsoft Office PowerPoint</Application>
  <PresentationFormat>Экран (4:3)</PresentationFormat>
  <Paragraphs>74</Paragraphs>
  <Slides>25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Calibri</vt:lpstr>
      <vt:lpstr>Monotype Corsiva</vt:lpstr>
      <vt:lpstr>Franklin Gothic Book</vt:lpstr>
      <vt:lpstr>Franklin Gothic Medium</vt:lpstr>
      <vt:lpstr>Lucida Sans Unicode</vt:lpstr>
      <vt:lpstr>Arial Black</vt:lpstr>
      <vt:lpstr>Comic Sans MS</vt:lpstr>
      <vt:lpstr>Wingdings</vt:lpstr>
      <vt:lpstr>140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Алексей Толстой  «Золотой ключик, или Приключения Буратино»</vt:lpstr>
      <vt:lpstr>Русская народная сказка «Колобок»</vt:lpstr>
      <vt:lpstr>Русская народная сказка  «Волк и семеро козлят»</vt:lpstr>
      <vt:lpstr>Русская народная сказка  «Машенька и Медведь»</vt:lpstr>
      <vt:lpstr>Алексей Толстой  «Золотой ключик, или Приключения Буратино»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Денис</dc:creator>
  <cp:lastModifiedBy>User</cp:lastModifiedBy>
  <cp:revision>12</cp:revision>
  <dcterms:created xsi:type="dcterms:W3CDTF">2010-02-08T19:06:17Z</dcterms:created>
  <dcterms:modified xsi:type="dcterms:W3CDTF">2014-04-08T21:39:54Z</dcterms:modified>
</cp:coreProperties>
</file>